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5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0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1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0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90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165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174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75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57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C485-71F6-4E0A-92AD-93619E756318}" type="datetimeFigureOut">
              <a:rPr lang="en-US" smtClean="0"/>
              <a:t>12/17/2012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2C015-24D0-4245-A102-9393D8B858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199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600199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>Golf Stats Matter</a:t>
            </a:r>
            <a:br>
              <a:rPr lang="en-US" sz="7200" dirty="0" smtClean="0"/>
            </a:b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5000" dirty="0" smtClean="0"/>
          </a:p>
          <a:p>
            <a:r>
              <a:rPr lang="en-US" sz="5000" dirty="0" smtClean="0"/>
              <a:t>Alex </a:t>
            </a:r>
            <a:r>
              <a:rPr lang="en-US" sz="5000" dirty="0" err="1" smtClean="0"/>
              <a:t>Blickle</a:t>
            </a:r>
            <a:endParaRPr lang="en-US" sz="5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6004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19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Significant 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 can conclude significant positive association with: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Driving Distance &amp; Money Earned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Greens in Regulation % &amp; Money Earned</a:t>
            </a:r>
          </a:p>
          <a:p>
            <a:pPr lvl="1"/>
            <a:r>
              <a:rPr lang="en-US" sz="1800" dirty="0" smtClean="0">
                <a:solidFill>
                  <a:srgbClr val="00B050"/>
                </a:solidFill>
              </a:rPr>
              <a:t>Scrambling &amp; Money Earned</a:t>
            </a:r>
          </a:p>
          <a:p>
            <a:r>
              <a:rPr lang="en-US" sz="1800" dirty="0" smtClean="0"/>
              <a:t>I can conclude significant positive linear correlation between: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Driving Distance &amp; Money Earned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Greens in Regulation % &amp; Money Earned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Proximity to Hole &amp; Money Earned (negative) 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Scrambling &amp; Money Earned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</a:rPr>
              <a:t>Strokes Gained Putting &amp; Money Earned</a:t>
            </a:r>
          </a:p>
          <a:p>
            <a:pPr lvl="1"/>
            <a:endParaRPr lang="en-US" sz="1200" dirty="0" smtClean="0"/>
          </a:p>
          <a:p>
            <a:pPr marL="457200" lvl="1" indent="0">
              <a:buNone/>
            </a:pPr>
            <a:r>
              <a:rPr lang="en-US" sz="1600" dirty="0" smtClean="0"/>
              <a:t>*</a:t>
            </a:r>
            <a:r>
              <a:rPr lang="en-US" sz="1600" dirty="0" smtClean="0">
                <a:solidFill>
                  <a:srgbClr val="FF0000"/>
                </a:solidFill>
              </a:rPr>
              <a:t>What can I conclude in general?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37849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money earned = - 3944781 + 25497 driving distance (p-value=.011,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=3.6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r>
              <a:rPr lang="en-US" dirty="0">
                <a:solidFill>
                  <a:srgbClr val="00B050"/>
                </a:solidFill>
              </a:rPr>
              <a:t>money earned = - 4193526 + 115676 greens in regulation (p-value=.003, </a:t>
            </a:r>
            <a:r>
              <a:rPr lang="en-US" b="1" dirty="0">
                <a:solidFill>
                  <a:srgbClr val="00B050"/>
                </a:solidFill>
              </a:rPr>
              <a:t>r</a:t>
            </a:r>
            <a:r>
              <a:rPr lang="en-US" b="1" baseline="30000" dirty="0">
                <a:solidFill>
                  <a:srgbClr val="00B050"/>
                </a:solidFill>
              </a:rPr>
              <a:t>2</a:t>
            </a:r>
            <a:r>
              <a:rPr lang="en-US" b="1" dirty="0">
                <a:solidFill>
                  <a:srgbClr val="00B050"/>
                </a:solidFill>
              </a:rPr>
              <a:t>=4.9</a:t>
            </a:r>
            <a:r>
              <a:rPr lang="en-US" dirty="0">
                <a:solidFill>
                  <a:srgbClr val="00B050"/>
                </a:solidFill>
              </a:rPr>
              <a:t>)</a:t>
            </a:r>
          </a:p>
          <a:p>
            <a:r>
              <a:rPr lang="en-US" dirty="0">
                <a:solidFill>
                  <a:srgbClr val="00B0F0"/>
                </a:solidFill>
              </a:rPr>
              <a:t>money earned = 7595906 - 117834 proximity to hole (p-value=.043, </a:t>
            </a:r>
            <a:r>
              <a:rPr lang="en-US" b="1" dirty="0">
                <a:solidFill>
                  <a:srgbClr val="00B0F0"/>
                </a:solidFill>
              </a:rPr>
              <a:t>r</a:t>
            </a:r>
            <a:r>
              <a:rPr lang="en-US" b="1" baseline="30000" dirty="0">
                <a:solidFill>
                  <a:srgbClr val="00B0F0"/>
                </a:solidFill>
              </a:rPr>
              <a:t>2</a:t>
            </a:r>
            <a:r>
              <a:rPr lang="en-US" b="1" dirty="0">
                <a:solidFill>
                  <a:srgbClr val="00B0F0"/>
                </a:solidFill>
              </a:rPr>
              <a:t>=1.9</a:t>
            </a:r>
            <a:r>
              <a:rPr lang="en-US" dirty="0">
                <a:solidFill>
                  <a:srgbClr val="00B0F0"/>
                </a:solidFill>
              </a:rPr>
              <a:t>)</a:t>
            </a:r>
          </a:p>
          <a:p>
            <a:r>
              <a:rPr lang="en-US" dirty="0">
                <a:solidFill>
                  <a:srgbClr val="7030A0"/>
                </a:solidFill>
              </a:rPr>
              <a:t>money earned = - 3598533 + 119446 scrambling (p-value=0.000, </a:t>
            </a:r>
            <a:r>
              <a:rPr lang="en-US" b="1" dirty="0">
                <a:solidFill>
                  <a:srgbClr val="7030A0"/>
                </a:solidFill>
              </a:rPr>
              <a:t>r</a:t>
            </a:r>
            <a:r>
              <a:rPr lang="en-US" b="1" baseline="30000" dirty="0">
                <a:solidFill>
                  <a:srgbClr val="7030A0"/>
                </a:solidFill>
              </a:rPr>
              <a:t>2</a:t>
            </a:r>
            <a:r>
              <a:rPr lang="en-US" b="1" dirty="0">
                <a:solidFill>
                  <a:srgbClr val="7030A0"/>
                </a:solidFill>
              </a:rPr>
              <a:t>=11.9</a:t>
            </a:r>
            <a:r>
              <a:rPr lang="en-US" dirty="0">
                <a:solidFill>
                  <a:srgbClr val="7030A0"/>
                </a:solidFill>
              </a:rPr>
              <a:t>)</a:t>
            </a:r>
          </a:p>
          <a:p>
            <a:r>
              <a:rPr lang="en-US" dirty="0">
                <a:solidFill>
                  <a:srgbClr val="FFFF00"/>
                </a:solidFill>
              </a:rPr>
              <a:t>money earned = 3373982 + 581258 strokes gained putting (p-value=.023, </a:t>
            </a:r>
            <a:r>
              <a:rPr lang="en-US" b="1" dirty="0">
                <a:solidFill>
                  <a:srgbClr val="FFFF00"/>
                </a:solidFill>
              </a:rPr>
              <a:t>r</a:t>
            </a:r>
            <a:r>
              <a:rPr lang="en-US" b="1" baseline="30000" dirty="0">
                <a:solidFill>
                  <a:srgbClr val="FFFF00"/>
                </a:solidFill>
              </a:rPr>
              <a:t>2</a:t>
            </a:r>
            <a:r>
              <a:rPr lang="en-US" b="1" dirty="0">
                <a:solidFill>
                  <a:srgbClr val="FFFF00"/>
                </a:solidFill>
              </a:rPr>
              <a:t>=2.7</a:t>
            </a:r>
            <a:r>
              <a:rPr lang="en-US" dirty="0">
                <a:solidFill>
                  <a:srgbClr val="FFFF00"/>
                </a:solidFill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for Money 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err="1">
                <a:solidFill>
                  <a:schemeClr val="bg1"/>
                </a:solidFill>
              </a:rPr>
              <a:t>moneyearned</a:t>
            </a:r>
            <a:r>
              <a:rPr lang="en-US" sz="2800" dirty="0"/>
              <a:t> = - 25647938 + </a:t>
            </a:r>
            <a:r>
              <a:rPr lang="en-US" sz="2800" dirty="0">
                <a:solidFill>
                  <a:srgbClr val="FF0000"/>
                </a:solidFill>
              </a:rPr>
              <a:t>60288 </a:t>
            </a:r>
            <a:r>
              <a:rPr lang="en-US" sz="2800" b="1" dirty="0">
                <a:solidFill>
                  <a:srgbClr val="FF0000"/>
                </a:solidFill>
              </a:rPr>
              <a:t>driving distance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+ </a:t>
            </a:r>
            <a:r>
              <a:rPr lang="en-US" sz="2800" dirty="0">
                <a:solidFill>
                  <a:srgbClr val="00B050"/>
                </a:solidFill>
              </a:rPr>
              <a:t>102603 </a:t>
            </a:r>
            <a:r>
              <a:rPr lang="en-US" sz="2800" b="1" dirty="0">
                <a:solidFill>
                  <a:srgbClr val="00B050"/>
                </a:solidFill>
              </a:rPr>
              <a:t>greens in regulation </a:t>
            </a:r>
            <a:r>
              <a:rPr lang="en-US" sz="2800" dirty="0"/>
              <a:t>- </a:t>
            </a:r>
            <a:r>
              <a:rPr lang="en-US" sz="2800" dirty="0">
                <a:solidFill>
                  <a:srgbClr val="00B0F0"/>
                </a:solidFill>
              </a:rPr>
              <a:t>143948 </a:t>
            </a:r>
            <a:r>
              <a:rPr lang="en-US" sz="2800" b="1" dirty="0">
                <a:solidFill>
                  <a:srgbClr val="00B0F0"/>
                </a:solidFill>
              </a:rPr>
              <a:t>proximity to hole</a:t>
            </a:r>
            <a:r>
              <a:rPr lang="en-US" sz="2800" dirty="0">
                <a:solidFill>
                  <a:srgbClr val="00B0F0"/>
                </a:solidFill>
              </a:rPr>
              <a:t> </a:t>
            </a:r>
            <a:r>
              <a:rPr lang="en-US" sz="2800" dirty="0"/>
              <a:t>+ </a:t>
            </a:r>
            <a:r>
              <a:rPr lang="en-US" sz="2800" dirty="0">
                <a:solidFill>
                  <a:srgbClr val="7030A0"/>
                </a:solidFill>
              </a:rPr>
              <a:t>162152 </a:t>
            </a:r>
            <a:r>
              <a:rPr lang="en-US" sz="2800" b="1" dirty="0" smtClean="0">
                <a:solidFill>
                  <a:srgbClr val="7030A0"/>
                </a:solidFill>
              </a:rPr>
              <a:t>scrambling</a:t>
            </a:r>
            <a:r>
              <a:rPr lang="en-US" sz="2800" dirty="0" smtClean="0">
                <a:solidFill>
                  <a:srgbClr val="7030A0"/>
                </a:solidFill>
              </a:rPr>
              <a:t> </a:t>
            </a:r>
            <a:r>
              <a:rPr lang="en-US" sz="2800" dirty="0" smtClean="0"/>
              <a:t>+ </a:t>
            </a:r>
            <a:r>
              <a:rPr lang="en-US" sz="2800" dirty="0">
                <a:solidFill>
                  <a:srgbClr val="FFFF00"/>
                </a:solidFill>
              </a:rPr>
              <a:t>430758 </a:t>
            </a:r>
            <a:r>
              <a:rPr lang="en-US" sz="2800" b="1" dirty="0">
                <a:solidFill>
                  <a:srgbClr val="FFFF00"/>
                </a:solidFill>
              </a:rPr>
              <a:t>strokes gained putting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  <a:p>
            <a:r>
              <a:rPr lang="en-US" dirty="0"/>
              <a:t>r</a:t>
            </a:r>
            <a:r>
              <a:rPr lang="en-US" baseline="30000" dirty="0"/>
              <a:t>2</a:t>
            </a:r>
            <a:r>
              <a:rPr lang="en-US" dirty="0"/>
              <a:t>(adjusted) value =</a:t>
            </a:r>
            <a:r>
              <a:rPr lang="en-US" dirty="0" smtClean="0"/>
              <a:t> </a:t>
            </a:r>
            <a:r>
              <a:rPr lang="en-US" dirty="0"/>
              <a:t>30.8 </a:t>
            </a:r>
          </a:p>
        </p:txBody>
      </p:sp>
    </p:spTree>
    <p:extLst>
      <p:ext uri="{BB962C8B-B14F-4D97-AF65-F5344CB8AC3E}">
        <p14:creationId xmlns:p14="http://schemas.microsoft.com/office/powerpoint/2010/main" val="168553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Tiger’s 2009: - 25647938 + 60288(298.4) + 102603(68.46) - 143948(34.58) + 162152(68.18) + 430758(0.874)= $5,820,487. </a:t>
            </a:r>
            <a:endParaRPr lang="en-US" dirty="0">
              <a:solidFill>
                <a:srgbClr val="00B0F0"/>
              </a:solidFill>
            </a:endParaRPr>
          </a:p>
          <a:p>
            <a:r>
              <a:rPr lang="en-US" dirty="0">
                <a:solidFill>
                  <a:srgbClr val="00B0F0"/>
                </a:solidFill>
              </a:rPr>
              <a:t>In reality, Tiger won $10,508,163, but that was one of the greatest years in history so the model actually worked quite well. In fact, the model would have placed him in 2</a:t>
            </a:r>
            <a:r>
              <a:rPr lang="en-US" baseline="30000" dirty="0">
                <a:solidFill>
                  <a:srgbClr val="00B0F0"/>
                </a:solidFill>
              </a:rPr>
              <a:t>nd</a:t>
            </a:r>
            <a:r>
              <a:rPr lang="en-US" dirty="0">
                <a:solidFill>
                  <a:srgbClr val="00B0F0"/>
                </a:solidFill>
              </a:rPr>
              <a:t> on the year to Steve </a:t>
            </a:r>
            <a:r>
              <a:rPr lang="en-US" dirty="0" err="1">
                <a:solidFill>
                  <a:srgbClr val="00B0F0"/>
                </a:solidFill>
              </a:rPr>
              <a:t>Stricker</a:t>
            </a:r>
            <a:r>
              <a:rPr lang="en-US" dirty="0">
                <a:solidFill>
                  <a:srgbClr val="00B0F0"/>
                </a:solidFill>
              </a:rPr>
              <a:t> who had slightly over 6 million made.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b="1" dirty="0">
                <a:solidFill>
                  <a:srgbClr val="FF0000"/>
                </a:solidFill>
              </a:rPr>
              <a:t>Bubba’s 2012: - 25647938 + 60288(315.5) + 102603(69.95) - 143948(36) + 162152(56.58)+ 430758(-0.285)= $4,419,672.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Bubba actually won $4,644,997, so the model worked extremely well in predicting his money earned for 2012.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3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Jonckheere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Terpstra</a:t>
            </a: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J = 5374, </a:t>
            </a:r>
            <a:r>
              <a:rPr lang="en-US" sz="1600" dirty="0" smtClean="0">
                <a:solidFill>
                  <a:srgbClr val="FF0000"/>
                </a:solidFill>
              </a:rPr>
              <a:t>p-value </a:t>
            </a:r>
            <a:r>
              <a:rPr lang="en-US" sz="1600" dirty="0">
                <a:solidFill>
                  <a:srgbClr val="FF0000"/>
                </a:solidFill>
              </a:rPr>
              <a:t>= </a:t>
            </a:r>
            <a:r>
              <a:rPr lang="en-US" sz="1600" dirty="0" smtClean="0">
                <a:solidFill>
                  <a:srgbClr val="FF0000"/>
                </a:solidFill>
              </a:rPr>
              <a:t>0.001858</a:t>
            </a:r>
          </a:p>
          <a:p>
            <a:endParaRPr lang="en-US" sz="1600" dirty="0" smtClean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7" y="2438400"/>
            <a:ext cx="54959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74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I concluded significant difference, where the year listed first is larger, in:</a:t>
            </a:r>
          </a:p>
          <a:p>
            <a:pPr lvl="1"/>
            <a:r>
              <a:rPr lang="en-US" sz="3000" dirty="0">
                <a:solidFill>
                  <a:srgbClr val="FF0000"/>
                </a:solidFill>
              </a:rPr>
              <a:t>2012 &amp; 2010                   </a:t>
            </a:r>
            <a:endParaRPr lang="en-US" sz="3000" dirty="0" smtClean="0">
              <a:solidFill>
                <a:srgbClr val="FF0000"/>
              </a:solidFill>
            </a:endParaRP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2012 &amp; 2009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2011 </a:t>
            </a:r>
            <a:r>
              <a:rPr lang="en-US" sz="3000" dirty="0">
                <a:solidFill>
                  <a:srgbClr val="FF0000"/>
                </a:solidFill>
              </a:rPr>
              <a:t>&amp; </a:t>
            </a:r>
            <a:r>
              <a:rPr lang="en-US" sz="3000" dirty="0" smtClean="0">
                <a:solidFill>
                  <a:srgbClr val="FF0000"/>
                </a:solidFill>
              </a:rPr>
              <a:t>2010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2011 &amp; 2009</a:t>
            </a:r>
          </a:p>
          <a:p>
            <a:pPr lvl="1"/>
            <a:r>
              <a:rPr lang="en-US" sz="3000" dirty="0" smtClean="0">
                <a:solidFill>
                  <a:srgbClr val="FF0000"/>
                </a:solidFill>
              </a:rPr>
              <a:t>2011 &amp; 2008</a:t>
            </a:r>
            <a:endParaRPr lang="en-US" sz="3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04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Driving Distance Block Design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Page’s Procedure</a:t>
            </a:r>
          </a:p>
          <a:p>
            <a:endParaRPr lang="en-US" dirty="0" smtClean="0"/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P-value=.4212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Two Way </a:t>
            </a:r>
            <a:r>
              <a:rPr lang="en-US" dirty="0" err="1" smtClean="0">
                <a:solidFill>
                  <a:srgbClr val="FF0000"/>
                </a:solidFill>
              </a:rPr>
              <a:t>Anova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P-value=.036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430" y="2133600"/>
            <a:ext cx="5945729" cy="74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08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Player Variability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645" y="1600200"/>
            <a:ext cx="481070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168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Driving Distance has increased significantly over the past 5 years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Scrambling is the most powerful statistic for predicting Money Earned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40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Which statistics matter most in predicting money earned on the PGA Tour?</a:t>
            </a:r>
          </a:p>
          <a:p>
            <a:pPr lvl="1"/>
            <a:r>
              <a:rPr lang="en-US" dirty="0" smtClean="0"/>
              <a:t>Make a model for predicting money earned</a:t>
            </a:r>
          </a:p>
          <a:p>
            <a:r>
              <a:rPr lang="en-US" dirty="0" smtClean="0"/>
              <a:t>2. Has there been an increase in driving distance with the “technological boom”?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6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Statistics?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Driving Distance</a:t>
            </a:r>
          </a:p>
          <a:p>
            <a:r>
              <a:rPr lang="en-US" dirty="0" smtClean="0"/>
              <a:t>Driving Accuracy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Greens in Regulation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Proximity to Hole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Scrambling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Strokes Gained Putting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7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Tests for Association- Driving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FF0000"/>
                </a:solidFill>
              </a:rPr>
              <a:t>nonparametric:  driving distance and money earned </a:t>
            </a:r>
            <a:endParaRPr lang="en-US" sz="1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z </a:t>
            </a:r>
            <a:r>
              <a:rPr lang="en-US" sz="1400" dirty="0">
                <a:solidFill>
                  <a:srgbClr val="FF0000"/>
                </a:solidFill>
              </a:rPr>
              <a:t>= 2.475, p-value = 0.006662</a:t>
            </a:r>
          </a:p>
          <a:p>
            <a:r>
              <a:rPr lang="en-US" sz="1400" dirty="0">
                <a:solidFill>
                  <a:srgbClr val="FF0000"/>
                </a:solidFill>
              </a:rPr>
              <a:t>parametric: t = 2.3419, </a:t>
            </a:r>
            <a:r>
              <a:rPr lang="en-US" sz="1400" dirty="0" err="1">
                <a:solidFill>
                  <a:srgbClr val="FF0000"/>
                </a:solidFill>
              </a:rPr>
              <a:t>df</a:t>
            </a:r>
            <a:r>
              <a:rPr lang="en-US" sz="1400" dirty="0">
                <a:solidFill>
                  <a:srgbClr val="FF0000"/>
                </a:solidFill>
              </a:rPr>
              <a:t> = 148, p-value = 0.01026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667000"/>
            <a:ext cx="54959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833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Tests for Association- Driving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nonparametric:  driving accuracy and money earned </a:t>
            </a:r>
          </a:p>
          <a:p>
            <a:r>
              <a:rPr lang="en-US" sz="1400" dirty="0"/>
              <a:t>z = -0.3413, p-value = 0.6335</a:t>
            </a:r>
          </a:p>
          <a:p>
            <a:r>
              <a:rPr lang="en-US" sz="1400" dirty="0"/>
              <a:t>parametric: t = -0.2954, </a:t>
            </a:r>
            <a:r>
              <a:rPr lang="en-US" sz="1400" dirty="0" err="1"/>
              <a:t>df</a:t>
            </a:r>
            <a:r>
              <a:rPr lang="en-US" sz="1400" dirty="0"/>
              <a:t> = 148, p-value = 0.6159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2690336"/>
            <a:ext cx="516255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70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Tests for Association- Greens </a:t>
            </a:r>
            <a:r>
              <a:rPr lang="en-US" sz="3600" dirty="0"/>
              <a:t>i</a:t>
            </a:r>
            <a:r>
              <a:rPr lang="en-US" sz="3600" dirty="0" smtClean="0"/>
              <a:t>n Regulation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00B050"/>
                </a:solidFill>
              </a:rPr>
              <a:t>nonparametric:  greens in regulation and money earned </a:t>
            </a:r>
          </a:p>
          <a:p>
            <a:r>
              <a:rPr lang="en-US" sz="1400" dirty="0">
                <a:solidFill>
                  <a:srgbClr val="00B050"/>
                </a:solidFill>
              </a:rPr>
              <a:t>z = 2.5984, p-value = 0.004683</a:t>
            </a:r>
          </a:p>
          <a:p>
            <a:r>
              <a:rPr lang="en-US" sz="1400" dirty="0">
                <a:solidFill>
                  <a:srgbClr val="00B050"/>
                </a:solidFill>
              </a:rPr>
              <a:t>parametric: t = 2.7756, </a:t>
            </a:r>
            <a:r>
              <a:rPr lang="en-US" sz="1400" dirty="0" err="1">
                <a:solidFill>
                  <a:srgbClr val="00B050"/>
                </a:solidFill>
              </a:rPr>
              <a:t>df</a:t>
            </a:r>
            <a:r>
              <a:rPr lang="en-US" sz="1400" dirty="0">
                <a:solidFill>
                  <a:srgbClr val="00B050"/>
                </a:solidFill>
              </a:rPr>
              <a:t> = 148, p-value = 0.003111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667000"/>
            <a:ext cx="5267325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220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Tests for Association- Proximity to Hole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00B0F0"/>
                </a:solidFill>
              </a:rPr>
              <a:t>nonparametric:  proximity to hole and money earned </a:t>
            </a:r>
          </a:p>
          <a:p>
            <a:r>
              <a:rPr lang="en-US" sz="1400" dirty="0">
                <a:solidFill>
                  <a:srgbClr val="00B0F0"/>
                </a:solidFill>
              </a:rPr>
              <a:t>z = -1.1624, p-value = 0.1225</a:t>
            </a:r>
          </a:p>
          <a:p>
            <a:r>
              <a:rPr lang="en-US" sz="1400" dirty="0">
                <a:solidFill>
                  <a:srgbClr val="00B0F0"/>
                </a:solidFill>
              </a:rPr>
              <a:t>parametric: t = -1.6798, </a:t>
            </a:r>
            <a:r>
              <a:rPr lang="en-US" sz="1400" dirty="0" err="1">
                <a:solidFill>
                  <a:srgbClr val="00B0F0"/>
                </a:solidFill>
              </a:rPr>
              <a:t>df</a:t>
            </a:r>
            <a:r>
              <a:rPr lang="en-US" sz="1400" dirty="0">
                <a:solidFill>
                  <a:srgbClr val="00B0F0"/>
                </a:solidFill>
              </a:rPr>
              <a:t> = 148, p-value = 0.04755</a:t>
            </a:r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667000"/>
            <a:ext cx="51816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72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for Association- Scrambling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7030A0"/>
                </a:solidFill>
              </a:rPr>
              <a:t>nonparametric:  scrambling and money earned </a:t>
            </a:r>
          </a:p>
          <a:p>
            <a:r>
              <a:rPr lang="en-US" sz="1400" dirty="0">
                <a:solidFill>
                  <a:srgbClr val="7030A0"/>
                </a:solidFill>
              </a:rPr>
              <a:t>z = 3.3378, p-value = 0.0004223</a:t>
            </a:r>
          </a:p>
          <a:p>
            <a:r>
              <a:rPr lang="en-US" sz="1400" dirty="0">
                <a:solidFill>
                  <a:srgbClr val="7030A0"/>
                </a:solidFill>
              </a:rPr>
              <a:t>parametric: t = 4.4424, </a:t>
            </a:r>
            <a:r>
              <a:rPr lang="en-US" sz="1400" dirty="0" err="1">
                <a:solidFill>
                  <a:srgbClr val="7030A0"/>
                </a:solidFill>
              </a:rPr>
              <a:t>df</a:t>
            </a:r>
            <a:r>
              <a:rPr lang="en-US" sz="1400" dirty="0">
                <a:solidFill>
                  <a:srgbClr val="7030A0"/>
                </a:solidFill>
              </a:rPr>
              <a:t> = 148, p-value = 8.659e-06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400"/>
            <a:ext cx="50673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280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Tests for Association- Strokes Gained Putting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FFFF00"/>
                </a:solidFill>
              </a:rPr>
              <a:t>nonparametric:  strokes gained putting and money earned </a:t>
            </a:r>
          </a:p>
          <a:p>
            <a:r>
              <a:rPr lang="en-US" sz="1400" dirty="0">
                <a:solidFill>
                  <a:srgbClr val="FFFF00"/>
                </a:solidFill>
              </a:rPr>
              <a:t>z = 1.1017, p-value = 0.1353</a:t>
            </a:r>
          </a:p>
          <a:p>
            <a:r>
              <a:rPr lang="en-US" sz="1400" dirty="0">
                <a:solidFill>
                  <a:srgbClr val="FFFF00"/>
                </a:solidFill>
              </a:rPr>
              <a:t>parametric: t = 2.0241, </a:t>
            </a:r>
            <a:r>
              <a:rPr lang="en-US" sz="1400" dirty="0" err="1">
                <a:solidFill>
                  <a:srgbClr val="FFFF00"/>
                </a:solidFill>
              </a:rPr>
              <a:t>df</a:t>
            </a:r>
            <a:r>
              <a:rPr lang="en-US" sz="1400" dirty="0">
                <a:solidFill>
                  <a:srgbClr val="FFFF00"/>
                </a:solidFill>
              </a:rPr>
              <a:t> = 148, p-value = 0.02238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659" y="2667000"/>
            <a:ext cx="5495925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248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591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Golf Stats Matter </vt:lpstr>
      <vt:lpstr>Research Questions</vt:lpstr>
      <vt:lpstr>Which Statistics?</vt:lpstr>
      <vt:lpstr>Tests for Association- Driving Distance</vt:lpstr>
      <vt:lpstr>Tests for Association- Driving Accuracy</vt:lpstr>
      <vt:lpstr>Tests for Association- Greens in Regulation</vt:lpstr>
      <vt:lpstr>Tests for Association- Proximity to Hole</vt:lpstr>
      <vt:lpstr>Tests for Association- Scrambling</vt:lpstr>
      <vt:lpstr>Tests for Association- Strokes Gained Putting</vt:lpstr>
      <vt:lpstr>Significant Evidence </vt:lpstr>
      <vt:lpstr>Regression Equations</vt:lpstr>
      <vt:lpstr>Model for Money Earned</vt:lpstr>
      <vt:lpstr>Does it Work?</vt:lpstr>
      <vt:lpstr>Driving Distance</vt:lpstr>
      <vt:lpstr>Multiple Comparisons</vt:lpstr>
      <vt:lpstr>Driving Distance Block Design</vt:lpstr>
      <vt:lpstr>Player Variability</vt:lpstr>
      <vt:lpstr>Conclusions</vt:lpstr>
    </vt:vector>
  </TitlesOfParts>
  <Company>Kenyon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Golf Stats Matter</dc:title>
  <dc:creator>Windows User</dc:creator>
  <cp:lastModifiedBy>Windows User</cp:lastModifiedBy>
  <cp:revision>8</cp:revision>
  <dcterms:created xsi:type="dcterms:W3CDTF">2012-12-16T20:17:01Z</dcterms:created>
  <dcterms:modified xsi:type="dcterms:W3CDTF">2012-12-17T15:23:12Z</dcterms:modified>
</cp:coreProperties>
</file>